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032" y="-3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7/10/2024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7/10/2024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7/10/2024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7/10/2024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07000"/>
              </a:lnSpc>
              <a:spcAft>
                <a:spcPts val="800"/>
              </a:spcAft>
            </a:pPr>
            <a:r>
              <a:rPr lang="en-GB" sz="1400" b="1" kern="100" dirty="0">
                <a:solidFill>
                  <a:srgbClr val="0070C0"/>
                </a:solidFill>
                <a:effectLst/>
                <a:latin typeface="Helvetica" panose="020B0604020202020204" pitchFamily="34" charset="0"/>
                <a:ea typeface="Aptos" panose="020B0004020202020204" pitchFamily="34" charset="0"/>
                <a:cs typeface="Helvetica" panose="020B0604020202020204" pitchFamily="34" charset="0"/>
              </a:rPr>
              <a:t>A Well Presented And Maintained Mid Terrace House Conveniently Located Close To The Train Station And Town Centre With Outlook Towards The Estuary</a:t>
            </a:r>
          </a:p>
          <a:p>
            <a:pPr algn="ctr">
              <a:lnSpc>
                <a:spcPct val="107000"/>
              </a:lnSpc>
              <a:spcAft>
                <a:spcPts val="800"/>
              </a:spcAft>
            </a:pPr>
            <a:r>
              <a:rPr lang="en-GB" sz="1400" kern="100" dirty="0">
                <a:effectLst/>
                <a:latin typeface="Helvetica" panose="020B0604020202020204" pitchFamily="34" charset="0"/>
                <a:ea typeface="Aptos" panose="020B0004020202020204" pitchFamily="34" charset="0"/>
                <a:cs typeface="Helvetica" panose="020B0604020202020204" pitchFamily="34" charset="0"/>
              </a:rPr>
              <a:t> </a:t>
            </a:r>
          </a:p>
          <a:p>
            <a:pPr algn="ctr">
              <a:lnSpc>
                <a:spcPct val="107000"/>
              </a:lnSpc>
              <a:spcAft>
                <a:spcPts val="800"/>
              </a:spcAft>
            </a:pPr>
            <a:r>
              <a:rPr lang="en-GB" sz="1400" kern="100" dirty="0">
                <a:effectLst/>
                <a:latin typeface="Helvetica" panose="020B0604020202020204" pitchFamily="34" charset="0"/>
                <a:ea typeface="Aptos" panose="020B0004020202020204" pitchFamily="34" charset="0"/>
                <a:cs typeface="Helvetica" panose="020B0604020202020204" pitchFamily="34" charset="0"/>
              </a:rPr>
              <a:t>Entrance Vestibule * Reception Hall * Through Lounge And Dining Room * Kitchen * Two First Floor Bedrooms * Spacious Bathroom Suite * Gas Central Heating * </a:t>
            </a:r>
            <a:r>
              <a:rPr lang="en-GB" sz="1400" kern="100" dirty="0" err="1">
                <a:effectLst/>
                <a:latin typeface="Helvetica" panose="020B0604020202020204" pitchFamily="34" charset="0"/>
                <a:ea typeface="Aptos" panose="020B0004020202020204" pitchFamily="34" charset="0"/>
                <a:cs typeface="Helvetica" panose="020B0604020202020204" pitchFamily="34" charset="0"/>
              </a:rPr>
              <a:t>Upvc</a:t>
            </a:r>
            <a:r>
              <a:rPr lang="en-GB" sz="1400" kern="100" dirty="0">
                <a:effectLst/>
                <a:latin typeface="Helvetica" panose="020B0604020202020204" pitchFamily="34" charset="0"/>
                <a:ea typeface="Aptos" panose="020B0004020202020204" pitchFamily="34" charset="0"/>
                <a:cs typeface="Helvetica" panose="020B0604020202020204" pitchFamily="34" charset="0"/>
              </a:rPr>
              <a:t> Double Glazed Windows * No Ongoing Chain</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£259</a:t>
            </a:r>
            <a:r>
              <a:rPr lang="en-GB" sz="1900" dirty="0">
                <a:solidFill>
                  <a:srgbClr val="000000"/>
                </a:solidFill>
                <a:latin typeface="HelveticaNeueLT-Roman"/>
                <a:ea typeface="Times New Roman" panose="02020603050405020304" pitchFamily="18" charset="0"/>
                <a:cs typeface="HelveticaNeueLT-Roman"/>
              </a:rPr>
              <a:t>,950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26 </a:t>
            </a:r>
            <a:r>
              <a:rPr lang="en-GB">
                <a:solidFill>
                  <a:srgbClr val="FFFFFF"/>
                </a:solidFill>
                <a:latin typeface="HelveticaNeueLT-Medium"/>
                <a:ea typeface="Times New Roman" panose="02020603050405020304" pitchFamily="18" charset="0"/>
              </a:rPr>
              <a:t>Halsdon Road</a:t>
            </a:r>
            <a:r>
              <a:rPr lang="en-GB" sz="1800">
                <a:solidFill>
                  <a:srgbClr val="FFFFFF"/>
                </a:solidFill>
                <a:effectLst/>
                <a:latin typeface="HelveticaNeueLT-Medium"/>
                <a:ea typeface="Times New Roman" panose="02020603050405020304" pitchFamily="18" charset="0"/>
              </a:rPr>
              <a:t>, </a:t>
            </a:r>
            <a:r>
              <a:rPr lang="en-GB" sz="1800" dirty="0">
                <a:solidFill>
                  <a:srgbClr val="FFFFFF"/>
                </a:solidFill>
                <a:effectLst/>
                <a:latin typeface="HelveticaNeueLT-Medium"/>
                <a:ea typeface="Times New Roman" panose="02020603050405020304" pitchFamily="18" charset="0"/>
              </a:rPr>
              <a:t>Exmouth, EX8 </a:t>
            </a:r>
            <a:r>
              <a:rPr lang="en-GB" dirty="0">
                <a:solidFill>
                  <a:srgbClr val="FFFFFF"/>
                </a:solidFill>
                <a:latin typeface="HelveticaNeueLT-Medium"/>
                <a:ea typeface="Times New Roman" panose="02020603050405020304" pitchFamily="18" charset="0"/>
              </a:rPr>
              <a:t>1SR </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34067" y="2605188"/>
            <a:ext cx="6331370" cy="4459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53912" y="608851"/>
            <a:ext cx="3111435" cy="23335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171953" cy="2378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53913" y="3111983"/>
            <a:ext cx="3111434" cy="21833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77812" y="3113639"/>
            <a:ext cx="3171953"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653913" y="5412065"/>
            <a:ext cx="311143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900801" y="5412065"/>
            <a:ext cx="3171953" cy="22161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chart of energy efficiency&#10;&#10;Description automatically generated">
            <a:extLst>
              <a:ext uri="{FF2B5EF4-FFF2-40B4-BE49-F238E27FC236}">
                <a16:creationId xmlns:a16="http://schemas.microsoft.com/office/drawing/2014/main" id="{F9F73234-479E-2F99-661D-3436B3B3F157}"/>
              </a:ext>
            </a:extLst>
          </p:cNvPr>
          <p:cNvPicPr>
            <a:picLocks noChangeAspect="1"/>
          </p:cNvPicPr>
          <p:nvPr/>
        </p:nvPicPr>
        <p:blipFill>
          <a:blip r:embed="rId11"/>
          <a:stretch>
            <a:fillRect/>
          </a:stretch>
        </p:blipFill>
        <p:spPr>
          <a:xfrm>
            <a:off x="2649462" y="7825999"/>
            <a:ext cx="2231769" cy="1658183"/>
          </a:xfrm>
          <a:prstGeom prst="rect">
            <a:avLst/>
          </a:prstGeom>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174206"/>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26 Halsdon Road, Exmouth, EX8 1SR</a:t>
            </a: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THE ACCOMMODATION COMPRISES:   </a:t>
            </a:r>
            <a:r>
              <a:rPr lang="en-GB" sz="1400" dirty="0">
                <a:latin typeface="Helvetica" panose="020B0604020202020204" pitchFamily="34" charset="0"/>
                <a:cs typeface="Helvetica" panose="020B0604020202020204" pitchFamily="34" charset="0"/>
              </a:rPr>
              <a:t>Double glazed front door with pattern window inset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ENTRANCE VESTIBULE: </a:t>
            </a:r>
            <a:r>
              <a:rPr lang="en-GB" sz="1400" dirty="0">
                <a:latin typeface="Helvetica" panose="020B0604020202020204" pitchFamily="34" charset="0"/>
                <a:cs typeface="Helvetica" panose="020B0604020202020204" pitchFamily="34" charset="0"/>
              </a:rPr>
              <a:t>  Wood flooring, inner door with patterned glass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RECEPTION HALL:   </a:t>
            </a:r>
            <a:r>
              <a:rPr lang="en-GB" sz="1400" dirty="0">
                <a:latin typeface="Helvetica" panose="020B0604020202020204" pitchFamily="34" charset="0"/>
                <a:cs typeface="Helvetica" panose="020B0604020202020204" pitchFamily="34" charset="0"/>
              </a:rPr>
              <a:t>Wood flooring, radiator, staircase rising to first floor landing, door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OPEN-PLAN LOUNGE AND DINING ROOM:   </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LOUNGE AREA:  </a:t>
            </a:r>
            <a:r>
              <a:rPr lang="en-GB" sz="1400" dirty="0">
                <a:latin typeface="Helvetica" panose="020B0604020202020204" pitchFamily="34" charset="0"/>
                <a:cs typeface="Helvetica" panose="020B0604020202020204" pitchFamily="34" charset="0"/>
              </a:rPr>
              <a:t> 3.15m x 3.25m (10'4" x 10'8")  With attractive fire with wooden fire surround and grate with marble hearth, TV point, radiator, picture rail, coved ceiling and uPVC double glazed window to front aspect.  </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DINING ROOM:  </a:t>
            </a:r>
            <a:r>
              <a:rPr lang="en-GB" sz="1400" dirty="0">
                <a:latin typeface="Helvetica" panose="020B0604020202020204" pitchFamily="34" charset="0"/>
                <a:cs typeface="Helvetica" panose="020B0604020202020204" pitchFamily="34" charset="0"/>
              </a:rPr>
              <a:t> 3.96m x 3.45m (13'0" x 11'4")  measurement into wall recess.  With wood flooring, radiator, uPVC double glazed window to rear aspect, good size understairs storage cupboard and opening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KITCHEN:</a:t>
            </a:r>
            <a:r>
              <a:rPr lang="en-GB" sz="1400" dirty="0">
                <a:latin typeface="Helvetica" panose="020B0604020202020204" pitchFamily="34" charset="0"/>
                <a:cs typeface="Helvetica" panose="020B0604020202020204" pitchFamily="34" charset="0"/>
              </a:rPr>
              <a:t>    3.86m x 2.41m (12'8" x 7'11")  Fitted with wood effect worktops with ceramic one and a half bowl single drainer sink unit with chrome mixer tap with cupboards and drawer units beneath worktops in tiled surrounds, matching wall mounted cupboards, gas cooker point, space for upright fridge/freezer, tiled flooring, uPVC double glazed window to rear aspect, fitted upright storage cupboard, door with patterned glass inset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UTILITY/GARDEN ROOM: </a:t>
            </a:r>
            <a:r>
              <a:rPr lang="en-GB" sz="1400" dirty="0">
                <a:latin typeface="Helvetica" panose="020B0604020202020204" pitchFamily="34" charset="0"/>
                <a:cs typeface="Helvetica" panose="020B0604020202020204" pitchFamily="34" charset="0"/>
              </a:rPr>
              <a:t>  3.94m x 1.52m (12'11" x 5'0")  A useful area with wood effect worktops with plumbing for automatic washing machine and tumble dryer space beneath, power and light connected, uPVC double glazed window with patterned glass and uPVC double glazed door also with patterned glass giving access to the rear garden.</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FIRST FLOOR SPLIT LEVEL LANDING: </a:t>
            </a:r>
            <a:r>
              <a:rPr lang="en-GB" sz="1400" dirty="0">
                <a:latin typeface="Helvetica" panose="020B0604020202020204" pitchFamily="34" charset="0"/>
                <a:cs typeface="Helvetica" panose="020B0604020202020204" pitchFamily="34" charset="0"/>
              </a:rPr>
              <a:t>  Access to roof space.</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BEDROOM 1: </a:t>
            </a:r>
            <a:r>
              <a:rPr lang="en-GB" sz="1400" dirty="0">
                <a:latin typeface="Helvetica" panose="020B0604020202020204" pitchFamily="34" charset="0"/>
                <a:cs typeface="Helvetica" panose="020B0604020202020204" pitchFamily="34" charset="0"/>
              </a:rPr>
              <a:t>  4.37m into wall recess x 3.23m (14'4" x 10'7")   A spacious main bedroom with two sets of uPVC double glazed windows to front elevation enjoying an outlook towards the estuary and coastline beyond, radiator.</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BEDROOM 2: </a:t>
            </a:r>
            <a:r>
              <a:rPr lang="en-GB" sz="1400" dirty="0">
                <a:latin typeface="Helvetica" panose="020B0604020202020204" pitchFamily="34" charset="0"/>
                <a:cs typeface="Helvetica" panose="020B0604020202020204" pitchFamily="34" charset="0"/>
              </a:rPr>
              <a:t>  3.94m x 2.57m (12'11" x 8'5")  With fitted linen cupboard in wall recess housing Worcester gas boiler for hot water and central heating, radiator, uPVC double glazed window to rear aspect.</a:t>
            </a:r>
          </a:p>
          <a:p>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0364376"/>
          </a:xfrm>
          <a:prstGeom prst="rect">
            <a:avLst/>
          </a:prstGeom>
          <a:noFill/>
        </p:spPr>
        <p:txBody>
          <a:bodyPr wrap="square" rtlCol="0">
            <a:spAutoFit/>
          </a:bodyPr>
          <a:lstStyle/>
          <a:p>
            <a:r>
              <a:rPr lang="en-GB" sz="1200" dirty="0">
                <a:latin typeface="Helvetica" panose="020B0604020202020204" pitchFamily="34" charset="0"/>
                <a:cs typeface="Helvetica" panose="020B0604020202020204" pitchFamily="34" charset="0"/>
              </a:rPr>
              <a:t>B</a:t>
            </a:r>
            <a:r>
              <a:rPr lang="en-GB" sz="1200" b="1" dirty="0">
                <a:latin typeface="Helvetica" panose="020B0604020202020204" pitchFamily="34" charset="0"/>
                <a:cs typeface="Helvetica" panose="020B0604020202020204" pitchFamily="34" charset="0"/>
              </a:rPr>
              <a:t>ATHROOM/WC: </a:t>
            </a:r>
            <a:r>
              <a:rPr lang="en-GB" sz="1200" dirty="0">
                <a:latin typeface="Helvetica" panose="020B0604020202020204" pitchFamily="34" charset="0"/>
                <a:cs typeface="Helvetica" panose="020B0604020202020204" pitchFamily="34" charset="0"/>
              </a:rPr>
              <a:t>  3.86m x 2.39m (12'8" x 7'10")  Extremely spacious bathroom fitted with bath with Mira shower unit over and shower splash screen with tiling to splash prone areas, pedestal wash hand basin with matching tiled splashback and fitted mirror with integrated light over, WC, radiator, uPVC double glazed window with patterned glass.</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  To the rear of the property is an attractive enclosed garden planned with ease of maintenance with patio sun terrace, raised well stocked flower and shrub beds, pedestrian gate to rear service lane.</a:t>
            </a:r>
          </a:p>
          <a:p>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b="1" dirty="0">
              <a:solidFill>
                <a:srgbClr val="333333"/>
              </a:solidFill>
              <a:latin typeface="Helvetica" panose="020B0604020202020204" pitchFamily="34" charset="0"/>
              <a:ea typeface="Times New Roman" panose="02020603050405020304" pitchFamily="18" charset="0"/>
              <a:cs typeface="Helvetica-Bold"/>
            </a:endParaRP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pPr algn="ctr"/>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3" name="Picture 2" descr="A floor plan of a house&#10;&#10;Description automatically generated">
            <a:extLst>
              <a:ext uri="{FF2B5EF4-FFF2-40B4-BE49-F238E27FC236}">
                <a16:creationId xmlns:a16="http://schemas.microsoft.com/office/drawing/2014/main" id="{EFB23C9B-D120-1013-BC82-3F2BD67FB5AD}"/>
              </a:ext>
            </a:extLst>
          </p:cNvPr>
          <p:cNvPicPr>
            <a:picLocks noChangeAspect="1"/>
          </p:cNvPicPr>
          <p:nvPr/>
        </p:nvPicPr>
        <p:blipFill>
          <a:blip r:embed="rId2"/>
          <a:stretch>
            <a:fillRect/>
          </a:stretch>
        </p:blipFill>
        <p:spPr>
          <a:xfrm>
            <a:off x="8612780" y="3698544"/>
            <a:ext cx="5454735" cy="5724062"/>
          </a:xfrm>
          <a:prstGeom prst="rect">
            <a:avLst/>
          </a:prstGeom>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749</Words>
  <Application>Microsoft Office PowerPoint</Application>
  <PresentationFormat>Custom</PresentationFormat>
  <Paragraphs>111</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22</cp:revision>
  <cp:lastPrinted>2024-07-09T10:30:41Z</cp:lastPrinted>
  <dcterms:created xsi:type="dcterms:W3CDTF">2023-03-19T13:39:10Z</dcterms:created>
  <dcterms:modified xsi:type="dcterms:W3CDTF">2024-07-10T09:11:07Z</dcterms:modified>
</cp:coreProperties>
</file>